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6"/>
  </p:notesMasterIdLst>
  <p:sldIdLst>
    <p:sldId id="256" r:id="rId2"/>
    <p:sldId id="295" r:id="rId3"/>
    <p:sldId id="298" r:id="rId4"/>
    <p:sldId id="297" r:id="rId5"/>
    <p:sldId id="299" r:id="rId6"/>
    <p:sldId id="300" r:id="rId7"/>
    <p:sldId id="303" r:id="rId8"/>
    <p:sldId id="304" r:id="rId9"/>
    <p:sldId id="306" r:id="rId10"/>
    <p:sldId id="307" r:id="rId11"/>
    <p:sldId id="308" r:id="rId12"/>
    <p:sldId id="309" r:id="rId13"/>
    <p:sldId id="310" r:id="rId14"/>
    <p:sldId id="31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60" d="100"/>
          <a:sy n="60" d="100"/>
        </p:scale>
        <p:origin x="1555" y="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32F0-930A-44E6-8941-235E88E9C716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9CD70-93A7-41A1-9B03-754D54A8F9E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053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7212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862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102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1612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257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93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7989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285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713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787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061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7B097-996D-432D-9C37-1E937D04D218}" type="datetimeFigureOut">
              <a:rPr lang="en-IE" smtClean="0"/>
              <a:t>13/10/2021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8372D-A394-4E49-A802-F3F056C0E9F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054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681258"/>
            <a:ext cx="10058400" cy="3566160"/>
          </a:xfrm>
        </p:spPr>
        <p:txBody>
          <a:bodyPr>
            <a:normAutofit/>
          </a:bodyPr>
          <a:lstStyle/>
          <a:p>
            <a:pPr algn="l"/>
            <a:r>
              <a:rPr lang="en-IE" sz="4500" dirty="0" smtClean="0"/>
              <a:t>Bayesian </a:t>
            </a:r>
            <a:br>
              <a:rPr lang="en-IE" sz="4500" dirty="0" smtClean="0"/>
            </a:br>
            <a:r>
              <a:rPr lang="en-IE" sz="4500" dirty="0" smtClean="0"/>
              <a:t>Epidemic Modelling </a:t>
            </a:r>
            <a:endParaRPr lang="en-IE" sz="4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377485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IE" dirty="0" smtClean="0"/>
              <a:t>Hannah Craddock</a:t>
            </a:r>
          </a:p>
          <a:p>
            <a:pPr algn="l"/>
            <a:r>
              <a:rPr lang="en-IE" dirty="0" smtClean="0"/>
              <a:t>Supervisors: Dr Simon Spencer,  Prof Xavier </a:t>
            </a:r>
            <a:r>
              <a:rPr lang="en-IE" dirty="0" err="1" smtClean="0"/>
              <a:t>Didelot</a:t>
            </a:r>
            <a:r>
              <a:rPr lang="en-IE" dirty="0" smtClean="0"/>
              <a:t> </a:t>
            </a:r>
          </a:p>
          <a:p>
            <a:pPr algn="l"/>
            <a:r>
              <a:rPr lang="en-IE" dirty="0" smtClean="0"/>
              <a:t>Date: </a:t>
            </a:r>
            <a:r>
              <a:rPr lang="en-IE" dirty="0" smtClean="0"/>
              <a:t>Wednesday </a:t>
            </a:r>
            <a:r>
              <a:rPr lang="en-IE" dirty="0" smtClean="0"/>
              <a:t>October </a:t>
            </a:r>
            <a:r>
              <a:rPr lang="en-IE" dirty="0" smtClean="0"/>
              <a:t>20</a:t>
            </a:r>
            <a:r>
              <a:rPr lang="en-IE" baseline="30000" dirty="0" smtClean="0"/>
              <a:t>th</a:t>
            </a:r>
            <a:r>
              <a:rPr lang="en-IE" dirty="0" smtClean="0"/>
              <a:t> </a:t>
            </a:r>
            <a:r>
              <a:rPr lang="en-IE" dirty="0" smtClean="0"/>
              <a:t>2021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0944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r>
              <a:rPr lang="en-IE" sz="3200" dirty="0" smtClean="0"/>
              <a:t>Results of MCMC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1" y="2046276"/>
            <a:ext cx="4088524" cy="2846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975" y="2046276"/>
            <a:ext cx="4138611" cy="293735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30875" y="1325563"/>
            <a:ext cx="654050" cy="39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700" dirty="0"/>
              <a:t>γ</a:t>
            </a:r>
            <a:endParaRPr lang="en-IE" sz="2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674" y="2158638"/>
            <a:ext cx="3825875" cy="282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531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08500" y="1270119"/>
            <a:ext cx="2762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600" b="1" dirty="0"/>
              <a:t>γ </a:t>
            </a:r>
            <a:r>
              <a:rPr lang="en-IE" sz="1600" b="1" dirty="0" smtClean="0"/>
              <a:t>= 10,  </a:t>
            </a:r>
            <a:r>
              <a:rPr lang="el-GR" sz="1600" b="1" dirty="0" smtClean="0"/>
              <a:t>β</a:t>
            </a:r>
            <a:r>
              <a:rPr lang="en-IE" sz="1600" b="1" dirty="0" smtClean="0"/>
              <a:t> = 0.05 (constants)</a:t>
            </a:r>
            <a:endParaRPr lang="el-GR" sz="16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2000" y="808454"/>
            <a:ext cx="2456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 smtClean="0">
                <a:solidFill>
                  <a:srgbClr val="92D050"/>
                </a:solidFill>
              </a:rPr>
              <a:t>α</a:t>
            </a:r>
            <a:r>
              <a:rPr lang="en-IE" sz="2400" b="1" dirty="0" smtClean="0">
                <a:solidFill>
                  <a:srgbClr val="92D050"/>
                </a:solidFill>
              </a:rPr>
              <a:t>; </a:t>
            </a:r>
            <a:r>
              <a:rPr lang="en-IE" sz="2400" b="1" dirty="0" err="1">
                <a:solidFill>
                  <a:srgbClr val="92D050"/>
                </a:solidFill>
              </a:rPr>
              <a:t>mcmc</a:t>
            </a:r>
            <a:r>
              <a:rPr lang="en-IE" sz="2400" b="1" dirty="0">
                <a:solidFill>
                  <a:srgbClr val="92D050"/>
                </a:solidFill>
              </a:rPr>
              <a:t> </a:t>
            </a:r>
            <a:r>
              <a:rPr lang="en-IE" sz="2400" b="1" dirty="0" smtClean="0">
                <a:solidFill>
                  <a:srgbClr val="92D050"/>
                </a:solidFill>
              </a:rPr>
              <a:t>sample</a:t>
            </a:r>
            <a:endParaRPr lang="en-IE" sz="2400" b="1" dirty="0">
              <a:solidFill>
                <a:srgbClr val="92D05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23812" y="0"/>
            <a:ext cx="10226950" cy="1104153"/>
          </a:xfrm>
        </p:spPr>
        <p:txBody>
          <a:bodyPr>
            <a:normAutofit/>
          </a:bodyPr>
          <a:lstStyle/>
          <a:p>
            <a:pPr algn="ctr"/>
            <a:r>
              <a:rPr lang="en-IE" sz="3000" dirty="0" smtClean="0"/>
              <a:t>Results </a:t>
            </a:r>
            <a:r>
              <a:rPr lang="en-IE" sz="3000" dirty="0" smtClean="0"/>
              <a:t>– MCMC S. Spreading </a:t>
            </a:r>
            <a:r>
              <a:rPr lang="en-IE" sz="1400" dirty="0" smtClean="0"/>
              <a:t>(Single parameter)</a:t>
            </a:r>
            <a:endParaRPr lang="en-IE" sz="1400" dirty="0"/>
          </a:p>
        </p:txBody>
      </p:sp>
      <p:sp>
        <p:nvSpPr>
          <p:cNvPr id="14" name="AutoShape 2" descr="http://127.0.0.1:47222/graphics/227c28d7-763d-4714-9483-19666783f97b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650" y="2245242"/>
            <a:ext cx="4189711" cy="31227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317" y="2133933"/>
            <a:ext cx="3592530" cy="3234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683" y="1850463"/>
            <a:ext cx="3944967" cy="3645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550" y="1907693"/>
            <a:ext cx="3927474" cy="35887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54" y="1850462"/>
            <a:ext cx="4187824" cy="37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7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08500" y="1270119"/>
            <a:ext cx="2673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600" b="1" dirty="0" smtClean="0"/>
              <a:t>α</a:t>
            </a:r>
            <a:r>
              <a:rPr lang="en-IE" sz="1600" b="1" dirty="0" smtClean="0"/>
              <a:t> = 2, </a:t>
            </a:r>
            <a:r>
              <a:rPr lang="el-GR" sz="1600" b="1" dirty="0" smtClean="0"/>
              <a:t>γ </a:t>
            </a:r>
            <a:r>
              <a:rPr lang="en-IE" sz="1600" b="1" dirty="0" smtClean="0"/>
              <a:t>= 10 (constants)</a:t>
            </a:r>
            <a:endParaRPr lang="el-GR" sz="16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2000" y="808454"/>
            <a:ext cx="2449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 smtClean="0">
                <a:solidFill>
                  <a:srgbClr val="92D050"/>
                </a:solidFill>
              </a:rPr>
              <a:t>β</a:t>
            </a:r>
            <a:r>
              <a:rPr lang="en-IE" sz="2400" b="1" dirty="0" smtClean="0">
                <a:solidFill>
                  <a:srgbClr val="92D050"/>
                </a:solidFill>
              </a:rPr>
              <a:t>; </a:t>
            </a:r>
            <a:r>
              <a:rPr lang="en-IE" sz="2400" b="1" dirty="0" err="1">
                <a:solidFill>
                  <a:srgbClr val="92D050"/>
                </a:solidFill>
              </a:rPr>
              <a:t>mcmc</a:t>
            </a:r>
            <a:r>
              <a:rPr lang="en-IE" sz="2400" b="1" dirty="0">
                <a:solidFill>
                  <a:srgbClr val="92D050"/>
                </a:solidFill>
              </a:rPr>
              <a:t> sample</a:t>
            </a:r>
            <a:endParaRPr lang="en-IE" sz="2400" b="1" dirty="0">
              <a:solidFill>
                <a:srgbClr val="92D05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23812" y="0"/>
            <a:ext cx="10226950" cy="1104153"/>
          </a:xfrm>
        </p:spPr>
        <p:txBody>
          <a:bodyPr>
            <a:normAutofit/>
          </a:bodyPr>
          <a:lstStyle/>
          <a:p>
            <a:pPr algn="ctr"/>
            <a:r>
              <a:rPr lang="en-IE" sz="3000" dirty="0" smtClean="0"/>
              <a:t>Results </a:t>
            </a:r>
            <a:r>
              <a:rPr lang="en-IE" sz="3000" dirty="0" smtClean="0"/>
              <a:t>– MCMC S. Spreading </a:t>
            </a:r>
            <a:r>
              <a:rPr lang="en-IE" sz="1400" dirty="0" smtClean="0"/>
              <a:t>(Single parameter)</a:t>
            </a:r>
            <a:endParaRPr lang="en-IE" sz="1400" dirty="0"/>
          </a:p>
        </p:txBody>
      </p:sp>
      <p:sp>
        <p:nvSpPr>
          <p:cNvPr id="14" name="AutoShape 2" descr="http://127.0.0.1:47222/graphics/227c28d7-763d-4714-9483-19666783f97b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97" y="1877476"/>
            <a:ext cx="3780052" cy="3318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49" y="1797473"/>
            <a:ext cx="3994150" cy="3520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617" y="1739899"/>
            <a:ext cx="3967582" cy="3594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465" y="1739899"/>
            <a:ext cx="4165938" cy="3868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15" y="1797473"/>
            <a:ext cx="4064038" cy="367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7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57769" y="1365763"/>
            <a:ext cx="263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600" b="1" dirty="0" smtClean="0"/>
              <a:t>α</a:t>
            </a:r>
            <a:r>
              <a:rPr lang="en-IE" sz="1600" b="1" dirty="0" smtClean="0"/>
              <a:t> = 2, </a:t>
            </a:r>
            <a:r>
              <a:rPr lang="el-GR" sz="1600" b="1" dirty="0" smtClean="0"/>
              <a:t>β</a:t>
            </a:r>
            <a:r>
              <a:rPr lang="en-IE" sz="1600" b="1" dirty="0" smtClean="0"/>
              <a:t> = 0.05 (constants)</a:t>
            </a:r>
            <a:endParaRPr lang="el-GR" sz="16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4756150" y="904098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92D050"/>
                </a:solidFill>
              </a:rPr>
              <a:t>γ</a:t>
            </a:r>
            <a:r>
              <a:rPr lang="en-IE" sz="2400" b="1" dirty="0">
                <a:solidFill>
                  <a:srgbClr val="92D050"/>
                </a:solidFill>
              </a:rPr>
              <a:t>; </a:t>
            </a:r>
            <a:r>
              <a:rPr lang="en-IE" sz="2400" b="1" dirty="0" err="1">
                <a:solidFill>
                  <a:srgbClr val="92D050"/>
                </a:solidFill>
              </a:rPr>
              <a:t>mcmc</a:t>
            </a:r>
            <a:r>
              <a:rPr lang="en-IE" sz="2400" b="1" dirty="0">
                <a:solidFill>
                  <a:srgbClr val="92D050"/>
                </a:solidFill>
              </a:rPr>
              <a:t> sample</a:t>
            </a:r>
            <a:endParaRPr lang="en-IE" sz="2400" b="1" dirty="0">
              <a:solidFill>
                <a:srgbClr val="92D05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23812" y="0"/>
            <a:ext cx="10226950" cy="1104153"/>
          </a:xfrm>
        </p:spPr>
        <p:txBody>
          <a:bodyPr>
            <a:normAutofit/>
          </a:bodyPr>
          <a:lstStyle/>
          <a:p>
            <a:pPr algn="ctr"/>
            <a:r>
              <a:rPr lang="en-IE" sz="3000" dirty="0" smtClean="0"/>
              <a:t>Results </a:t>
            </a:r>
            <a:r>
              <a:rPr lang="en-IE" sz="3000" dirty="0" smtClean="0"/>
              <a:t>– MCMC S. Spreading </a:t>
            </a:r>
            <a:r>
              <a:rPr lang="en-IE" sz="1400" dirty="0" smtClean="0"/>
              <a:t>(Single parameter)</a:t>
            </a:r>
            <a:endParaRPr lang="en-IE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83" y="2138741"/>
            <a:ext cx="3898146" cy="31266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50" y="1907693"/>
            <a:ext cx="3927474" cy="3588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4" y="1850462"/>
            <a:ext cx="4187824" cy="378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151" y="2063599"/>
            <a:ext cx="3682678" cy="33576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550" y="1884234"/>
            <a:ext cx="4160989" cy="37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08500" y="1270119"/>
            <a:ext cx="2762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600" b="1" dirty="0"/>
              <a:t>γ </a:t>
            </a:r>
            <a:r>
              <a:rPr lang="en-IE" sz="1600" b="1" dirty="0" smtClean="0"/>
              <a:t>= 10,  </a:t>
            </a:r>
            <a:r>
              <a:rPr lang="el-GR" sz="1600" b="1" dirty="0" smtClean="0"/>
              <a:t>β</a:t>
            </a:r>
            <a:r>
              <a:rPr lang="en-IE" sz="1600" b="1" dirty="0" smtClean="0"/>
              <a:t> = 0.05 (constants)</a:t>
            </a:r>
            <a:endParaRPr lang="el-GR" sz="16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2000" y="808454"/>
            <a:ext cx="2456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 smtClean="0">
                <a:solidFill>
                  <a:srgbClr val="92D050"/>
                </a:solidFill>
              </a:rPr>
              <a:t>α</a:t>
            </a:r>
            <a:r>
              <a:rPr lang="en-IE" sz="2400" b="1" dirty="0" smtClean="0">
                <a:solidFill>
                  <a:srgbClr val="92D050"/>
                </a:solidFill>
              </a:rPr>
              <a:t>; </a:t>
            </a:r>
            <a:r>
              <a:rPr lang="en-IE" sz="2400" b="1" dirty="0" err="1">
                <a:solidFill>
                  <a:srgbClr val="92D050"/>
                </a:solidFill>
              </a:rPr>
              <a:t>mcmc</a:t>
            </a:r>
            <a:r>
              <a:rPr lang="en-IE" sz="2400" b="1" dirty="0">
                <a:solidFill>
                  <a:srgbClr val="92D050"/>
                </a:solidFill>
              </a:rPr>
              <a:t> </a:t>
            </a:r>
            <a:r>
              <a:rPr lang="en-IE" sz="2400" b="1" dirty="0" smtClean="0">
                <a:solidFill>
                  <a:srgbClr val="92D050"/>
                </a:solidFill>
              </a:rPr>
              <a:t>sample</a:t>
            </a:r>
            <a:endParaRPr lang="en-IE" sz="2400" b="1" dirty="0">
              <a:solidFill>
                <a:srgbClr val="92D05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23812" y="0"/>
            <a:ext cx="10226950" cy="1104153"/>
          </a:xfrm>
        </p:spPr>
        <p:txBody>
          <a:bodyPr>
            <a:normAutofit/>
          </a:bodyPr>
          <a:lstStyle/>
          <a:p>
            <a:pPr algn="ctr"/>
            <a:r>
              <a:rPr lang="en-IE" sz="3000" dirty="0" smtClean="0"/>
              <a:t>Results </a:t>
            </a:r>
            <a:r>
              <a:rPr lang="en-IE" sz="3000" dirty="0" smtClean="0"/>
              <a:t>– MCMC S. Spreading </a:t>
            </a:r>
            <a:r>
              <a:rPr lang="en-IE" sz="1400" dirty="0" smtClean="0"/>
              <a:t>(Single parameter)</a:t>
            </a:r>
            <a:endParaRPr lang="en-IE" sz="1400" dirty="0"/>
          </a:p>
        </p:txBody>
      </p:sp>
      <p:sp>
        <p:nvSpPr>
          <p:cNvPr id="14" name="AutoShape 2" descr="http://127.0.0.1:47222/graphics/227c28d7-763d-4714-9483-19666783f97b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0" y="2349500"/>
            <a:ext cx="4016092" cy="2933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650" y="2245242"/>
            <a:ext cx="4189711" cy="31227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317" y="2133933"/>
            <a:ext cx="3592530" cy="32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8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08500" y="1270119"/>
            <a:ext cx="2673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600" b="1" dirty="0" smtClean="0"/>
              <a:t>α</a:t>
            </a:r>
            <a:r>
              <a:rPr lang="en-IE" sz="1600" b="1" dirty="0" smtClean="0"/>
              <a:t> = 2, </a:t>
            </a:r>
            <a:r>
              <a:rPr lang="el-GR" sz="1600" b="1" dirty="0" smtClean="0"/>
              <a:t>γ </a:t>
            </a:r>
            <a:r>
              <a:rPr lang="en-IE" sz="1600" b="1" dirty="0" smtClean="0"/>
              <a:t>= 10 (constants)</a:t>
            </a:r>
            <a:endParaRPr lang="el-GR" sz="16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2000" y="808454"/>
            <a:ext cx="2449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 smtClean="0">
                <a:solidFill>
                  <a:srgbClr val="92D050"/>
                </a:solidFill>
              </a:rPr>
              <a:t>β</a:t>
            </a:r>
            <a:r>
              <a:rPr lang="en-IE" sz="2400" b="1" dirty="0" smtClean="0">
                <a:solidFill>
                  <a:srgbClr val="92D050"/>
                </a:solidFill>
              </a:rPr>
              <a:t>; </a:t>
            </a:r>
            <a:r>
              <a:rPr lang="en-IE" sz="2400" b="1" dirty="0" err="1">
                <a:solidFill>
                  <a:srgbClr val="92D050"/>
                </a:solidFill>
              </a:rPr>
              <a:t>mcmc</a:t>
            </a:r>
            <a:r>
              <a:rPr lang="en-IE" sz="2400" b="1" dirty="0">
                <a:solidFill>
                  <a:srgbClr val="92D050"/>
                </a:solidFill>
              </a:rPr>
              <a:t> sample</a:t>
            </a:r>
            <a:endParaRPr lang="en-IE" sz="2400" b="1" dirty="0">
              <a:solidFill>
                <a:srgbClr val="92D05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23812" y="0"/>
            <a:ext cx="10226950" cy="1104153"/>
          </a:xfrm>
        </p:spPr>
        <p:txBody>
          <a:bodyPr>
            <a:normAutofit/>
          </a:bodyPr>
          <a:lstStyle/>
          <a:p>
            <a:pPr algn="ctr"/>
            <a:r>
              <a:rPr lang="en-IE" sz="3000" dirty="0" smtClean="0"/>
              <a:t>Results </a:t>
            </a:r>
            <a:r>
              <a:rPr lang="en-IE" sz="3000" dirty="0" smtClean="0"/>
              <a:t>– MCMC S. Spreading </a:t>
            </a:r>
            <a:r>
              <a:rPr lang="en-IE" sz="1400" dirty="0" smtClean="0"/>
              <a:t>(Single parameter)</a:t>
            </a:r>
            <a:endParaRPr lang="en-IE" sz="1400" dirty="0"/>
          </a:p>
        </p:txBody>
      </p:sp>
      <p:sp>
        <p:nvSpPr>
          <p:cNvPr id="14" name="AutoShape 2" descr="http://127.0.0.1:47222/graphics/227c28d7-763d-4714-9483-19666783f97b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2089150"/>
            <a:ext cx="3984245" cy="3107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997" y="1877476"/>
            <a:ext cx="3780052" cy="3318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049" y="1797473"/>
            <a:ext cx="3994150" cy="35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0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9" y="2108200"/>
            <a:ext cx="3936892" cy="3187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57769" y="1365763"/>
            <a:ext cx="263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600" b="1" dirty="0" smtClean="0"/>
              <a:t>α</a:t>
            </a:r>
            <a:r>
              <a:rPr lang="en-IE" sz="1600" b="1" dirty="0" smtClean="0"/>
              <a:t> = 2, </a:t>
            </a:r>
            <a:r>
              <a:rPr lang="el-GR" sz="1600" b="1" dirty="0" smtClean="0"/>
              <a:t>β</a:t>
            </a:r>
            <a:r>
              <a:rPr lang="en-IE" sz="1600" b="1" dirty="0" smtClean="0"/>
              <a:t> = 0.05 (constants)</a:t>
            </a:r>
            <a:endParaRPr lang="el-GR" sz="16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4756150" y="904098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dirty="0">
                <a:solidFill>
                  <a:srgbClr val="92D050"/>
                </a:solidFill>
              </a:rPr>
              <a:t>γ</a:t>
            </a:r>
            <a:r>
              <a:rPr lang="en-IE" sz="2400" b="1" dirty="0">
                <a:solidFill>
                  <a:srgbClr val="92D050"/>
                </a:solidFill>
              </a:rPr>
              <a:t>; </a:t>
            </a:r>
            <a:r>
              <a:rPr lang="en-IE" sz="2400" b="1" dirty="0" err="1">
                <a:solidFill>
                  <a:srgbClr val="92D050"/>
                </a:solidFill>
              </a:rPr>
              <a:t>mcmc</a:t>
            </a:r>
            <a:r>
              <a:rPr lang="en-IE" sz="2400" b="1" dirty="0">
                <a:solidFill>
                  <a:srgbClr val="92D050"/>
                </a:solidFill>
              </a:rPr>
              <a:t> sample</a:t>
            </a:r>
            <a:endParaRPr lang="en-IE" sz="2400" b="1" dirty="0">
              <a:solidFill>
                <a:srgbClr val="92D05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23812" y="0"/>
            <a:ext cx="10226950" cy="1104153"/>
          </a:xfrm>
        </p:spPr>
        <p:txBody>
          <a:bodyPr>
            <a:normAutofit/>
          </a:bodyPr>
          <a:lstStyle/>
          <a:p>
            <a:pPr algn="ctr"/>
            <a:r>
              <a:rPr lang="en-IE" sz="3000" dirty="0" smtClean="0"/>
              <a:t>Results </a:t>
            </a:r>
            <a:r>
              <a:rPr lang="en-IE" sz="3000" dirty="0" smtClean="0"/>
              <a:t>– MCMC S. Spreading </a:t>
            </a:r>
            <a:r>
              <a:rPr lang="en-IE" sz="1400" dirty="0" smtClean="0"/>
              <a:t>(Single parameter)</a:t>
            </a:r>
            <a:endParaRPr lang="en-IE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1" y="2079239"/>
            <a:ext cx="3993532" cy="32166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683" y="2138741"/>
            <a:ext cx="3898146" cy="31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1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681258"/>
            <a:ext cx="10058400" cy="3566160"/>
          </a:xfrm>
        </p:spPr>
        <p:txBody>
          <a:bodyPr>
            <a:normAutofit/>
          </a:bodyPr>
          <a:lstStyle/>
          <a:p>
            <a:pPr algn="l"/>
            <a:r>
              <a:rPr lang="en-IE" sz="4400" dirty="0"/>
              <a:t>Comparison; Original likelihood + R package </a:t>
            </a:r>
            <a:r>
              <a:rPr lang="en-IE" sz="4400" dirty="0" smtClean="0"/>
              <a:t>functions (</a:t>
            </a:r>
            <a:r>
              <a:rPr lang="en-IE" sz="4400" dirty="0" err="1" smtClean="0"/>
              <a:t>dnbinom</a:t>
            </a:r>
            <a:r>
              <a:rPr lang="en-IE" sz="4400" dirty="0" smtClean="0"/>
              <a:t>, </a:t>
            </a:r>
            <a:r>
              <a:rPr lang="en-IE" sz="4400" dirty="0" err="1" smtClean="0"/>
              <a:t>dpois</a:t>
            </a:r>
            <a:r>
              <a:rPr lang="en-IE" sz="4400" dirty="0" smtClean="0"/>
              <a:t>)</a:t>
            </a:r>
            <a:endParaRPr lang="en-IE" sz="4400" dirty="0"/>
          </a:p>
        </p:txBody>
      </p:sp>
    </p:spTree>
    <p:extLst>
      <p:ext uri="{BB962C8B-B14F-4D97-AF65-F5344CB8AC3E}">
        <p14:creationId xmlns:p14="http://schemas.microsoft.com/office/powerpoint/2010/main" val="265748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r>
              <a:rPr lang="en-IE" sz="3200" dirty="0" smtClean="0"/>
              <a:t>Comparison; Original + R package functions</a:t>
            </a:r>
            <a:endParaRPr lang="en-I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0" y="1174750"/>
            <a:ext cx="10204450" cy="5020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2200" dirty="0" smtClean="0"/>
              <a:t>Absolute difference</a:t>
            </a:r>
            <a:endParaRPr lang="en-IE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1524396"/>
            <a:ext cx="6757193" cy="48779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9450" y="1295796"/>
            <a:ext cx="4476750" cy="267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200" b="1" dirty="0" smtClean="0"/>
              <a:t>Absolute difference </a:t>
            </a:r>
            <a:r>
              <a:rPr lang="en-IE" sz="2200" dirty="0" smtClean="0"/>
              <a:t>between the log of the acceptance probability generated using;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sz="2200" dirty="0" smtClean="0"/>
              <a:t>Original functions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sz="2200" dirty="0" smtClean="0"/>
              <a:t>R package functions (</a:t>
            </a:r>
            <a:r>
              <a:rPr lang="en-IE" sz="2200" dirty="0" err="1" smtClean="0"/>
              <a:t>dnbinom</a:t>
            </a:r>
            <a:r>
              <a:rPr lang="en-IE" sz="2200" dirty="0" smtClean="0"/>
              <a:t>, </a:t>
            </a:r>
            <a:r>
              <a:rPr lang="en-IE" sz="2200" dirty="0" err="1" smtClean="0"/>
              <a:t>dpois</a:t>
            </a:r>
            <a:r>
              <a:rPr lang="en-IE" sz="2200" dirty="0" smtClean="0"/>
              <a:t>)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sz="2200" dirty="0" err="1" smtClean="0"/>
              <a:t>I.e</a:t>
            </a:r>
            <a:r>
              <a:rPr lang="en-IE" sz="2200" dirty="0" smtClean="0"/>
              <a:t> There is a </a:t>
            </a:r>
            <a:r>
              <a:rPr lang="en-IE" sz="2200" b="1" dirty="0" smtClean="0"/>
              <a:t>Mistake</a:t>
            </a:r>
            <a:r>
              <a:rPr lang="en-IE" sz="2200" dirty="0" smtClean="0"/>
              <a:t>!</a:t>
            </a:r>
            <a:endParaRPr lang="en-IE" sz="2200" dirty="0"/>
          </a:p>
        </p:txBody>
      </p:sp>
    </p:spTree>
    <p:extLst>
      <p:ext uri="{BB962C8B-B14F-4D97-AF65-F5344CB8AC3E}">
        <p14:creationId xmlns:p14="http://schemas.microsoft.com/office/powerpoint/2010/main" val="312778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r>
              <a:rPr lang="en-IE" sz="3200" dirty="0" smtClean="0"/>
              <a:t>Comparison; Original + R package functions</a:t>
            </a:r>
            <a:endParaRPr lang="en-IE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9450" y="1295796"/>
            <a:ext cx="4476750" cy="267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200" dirty="0" smtClean="0"/>
              <a:t>Two values shown; the </a:t>
            </a:r>
            <a:r>
              <a:rPr lang="en-IE" sz="2200" b="1" dirty="0" smtClean="0"/>
              <a:t>log of the acceptance probability</a:t>
            </a:r>
            <a:r>
              <a:rPr lang="en-IE" sz="2200" dirty="0" smtClean="0"/>
              <a:t> generated using;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sz="2200" dirty="0" smtClean="0"/>
              <a:t>Original functions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sz="2200" dirty="0" smtClean="0"/>
              <a:t>R package functions (</a:t>
            </a:r>
            <a:r>
              <a:rPr lang="en-IE" sz="2200" dirty="0" err="1" smtClean="0"/>
              <a:t>dnbinom</a:t>
            </a:r>
            <a:r>
              <a:rPr lang="en-IE" sz="2200" dirty="0" smtClean="0"/>
              <a:t>, </a:t>
            </a:r>
            <a:r>
              <a:rPr lang="en-IE" sz="2200" dirty="0" err="1" smtClean="0"/>
              <a:t>dpois</a:t>
            </a:r>
            <a:r>
              <a:rPr lang="en-IE" sz="2200" dirty="0" smtClean="0"/>
              <a:t>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sz="2200" dirty="0" err="1"/>
              <a:t>I.e</a:t>
            </a:r>
            <a:r>
              <a:rPr lang="en-IE" sz="2200" dirty="0"/>
              <a:t> There is a </a:t>
            </a:r>
            <a:r>
              <a:rPr lang="en-IE" sz="2200" b="1" dirty="0"/>
              <a:t>Mistake</a:t>
            </a:r>
            <a:r>
              <a:rPr lang="en-IE" sz="2200" dirty="0" smtClean="0"/>
              <a:t>! </a:t>
            </a:r>
            <a:endParaRPr lang="en-IE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83" y="1173163"/>
            <a:ext cx="7035341" cy="54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r>
              <a:rPr lang="en-IE" sz="3200" dirty="0" smtClean="0"/>
              <a:t>Results of MCMC (From this run)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1" y="2361009"/>
            <a:ext cx="4088524" cy="2846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02" y="2361009"/>
            <a:ext cx="3917950" cy="2744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580" y="2361009"/>
            <a:ext cx="3687958" cy="263288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730875" y="1640296"/>
            <a:ext cx="654050" cy="39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700" dirty="0" smtClean="0"/>
              <a:t>α</a:t>
            </a:r>
            <a:endParaRPr lang="en-IE" sz="27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1350" y="1035446"/>
            <a:ext cx="4476750" cy="267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200" dirty="0" smtClean="0"/>
              <a:t>All three parameters allowed to vary</a:t>
            </a:r>
            <a:endParaRPr lang="en-IE" sz="2200" dirty="0"/>
          </a:p>
        </p:txBody>
      </p:sp>
    </p:spTree>
    <p:extLst>
      <p:ext uri="{BB962C8B-B14F-4D97-AF65-F5344CB8AC3E}">
        <p14:creationId xmlns:p14="http://schemas.microsoft.com/office/powerpoint/2010/main" val="10616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r>
              <a:rPr lang="en-IE" sz="3200" dirty="0" smtClean="0"/>
              <a:t>Results of MCMC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1" y="2208399"/>
            <a:ext cx="4088524" cy="2846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2208399"/>
            <a:ext cx="4256087" cy="297860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30875" y="1487686"/>
            <a:ext cx="654050" cy="39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700" dirty="0" smtClean="0"/>
              <a:t>β</a:t>
            </a:r>
            <a:endParaRPr lang="en-IE" sz="2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722" y="2278583"/>
            <a:ext cx="3774278" cy="277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25301</TotalTime>
  <Words>271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</vt:lpstr>
      <vt:lpstr>Wingdings</vt:lpstr>
      <vt:lpstr>Office Theme</vt:lpstr>
      <vt:lpstr>Bayesian  Epidemic Modelling </vt:lpstr>
      <vt:lpstr>Results – MCMC S. Spreading (Single parameter)</vt:lpstr>
      <vt:lpstr>Results – MCMC S. Spreading (Single parameter)</vt:lpstr>
      <vt:lpstr>Results – MCMC S. Spreading (Single parameter)</vt:lpstr>
      <vt:lpstr>Comparison; Original likelihood + R package functions (dnbinom, dpois)</vt:lpstr>
      <vt:lpstr>Comparison; Original + R package functions</vt:lpstr>
      <vt:lpstr>Comparison; Original + R package functions</vt:lpstr>
      <vt:lpstr>Results of MCMC (From this run)</vt:lpstr>
      <vt:lpstr>Results of MCMC</vt:lpstr>
      <vt:lpstr>Results of MCMC</vt:lpstr>
      <vt:lpstr>PowerPoint Presentation</vt:lpstr>
      <vt:lpstr>Results – MCMC S. Spreading (Single parameter)</vt:lpstr>
      <vt:lpstr>Results – MCMC S. Spreading (Single parameter)</vt:lpstr>
      <vt:lpstr>Results – MCMC S. Spreading (Single parameter)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Epidemic Modelling</dc:title>
  <dc:creator>Trish MacKeogh</dc:creator>
  <cp:lastModifiedBy>Trish MacKeogh</cp:lastModifiedBy>
  <cp:revision>79</cp:revision>
  <dcterms:created xsi:type="dcterms:W3CDTF">2021-06-08T18:48:28Z</dcterms:created>
  <dcterms:modified xsi:type="dcterms:W3CDTF">2021-10-21T08:46:18Z</dcterms:modified>
</cp:coreProperties>
</file>